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562" r:id="rId2"/>
    <p:sldId id="570" r:id="rId3"/>
    <p:sldId id="571" r:id="rId4"/>
    <p:sldId id="572" r:id="rId5"/>
    <p:sldId id="573" r:id="rId6"/>
    <p:sldId id="575" r:id="rId7"/>
    <p:sldId id="576" r:id="rId8"/>
    <p:sldId id="577" r:id="rId9"/>
    <p:sldId id="578" r:id="rId10"/>
    <p:sldId id="567" r:id="rId11"/>
    <p:sldId id="569" r:id="rId12"/>
    <p:sldId id="568" r:id="rId13"/>
    <p:sldId id="579" r:id="rId14"/>
    <p:sldId id="564" r:id="rId15"/>
    <p:sldId id="587" r:id="rId16"/>
    <p:sldId id="580" r:id="rId17"/>
    <p:sldId id="582" r:id="rId18"/>
    <p:sldId id="581" r:id="rId19"/>
    <p:sldId id="583" r:id="rId20"/>
    <p:sldId id="584" r:id="rId21"/>
    <p:sldId id="585" r:id="rId22"/>
    <p:sldId id="588" r:id="rId2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opher Seaman" initials="CBS" lastIdx="1" clrIdx="0">
    <p:extLst>
      <p:ext uri="{19B8F6BF-5375-455C-9EA6-DF929625EA0E}">
        <p15:presenceInfo xmlns:p15="http://schemas.microsoft.com/office/powerpoint/2012/main" userId="Christopher Seam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8" autoAdjust="0"/>
    <p:restoredTop sz="94660"/>
  </p:normalViewPr>
  <p:slideViewPr>
    <p:cSldViewPr>
      <p:cViewPr varScale="1">
        <p:scale>
          <a:sx n="64" d="100"/>
          <a:sy n="64" d="100"/>
        </p:scale>
        <p:origin x="133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u="sng" dirty="0"/>
              <a:t>Percent of</a:t>
            </a:r>
            <a:r>
              <a:rPr lang="en-US" sz="2000" b="1" u="sng" baseline="0" dirty="0"/>
              <a:t> Students w/</a:t>
            </a:r>
            <a:r>
              <a:rPr lang="en-US" sz="2000" b="1" u="sng" dirty="0"/>
              <a:t>Out-of-School Suspensions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8315018315018315E-3"/>
                  <c:y val="0.1517764911361225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B4F6246-9B52-4785-900C-00D39884BE40}" type="VALUE">
                      <a:rPr lang="en-US" sz="2400" b="1"/>
                      <a:pPr>
                        <a:defRPr sz="2400"/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A22-43B0-B42E-4BAD1880F7B4}"/>
                </c:ext>
              </c:extLst>
            </c:dLbl>
            <c:dLbl>
              <c:idx val="1"/>
              <c:layout>
                <c:manualLayout>
                  <c:x val="1.8315018315018315E-3"/>
                  <c:y val="0.1462573460038999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A22-43B0-B42E-4BAD1880F7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Students With Disabilities</c:v>
                </c:pt>
                <c:pt idx="1">
                  <c:v>Non-Disabled Students</c:v>
                </c:pt>
              </c:strCache>
            </c:strRef>
          </c:cat>
          <c:val>
            <c:numRef>
              <c:f>Sheet1!$D$2:$D$3</c:f>
              <c:numCache>
                <c:formatCode>0.0%</c:formatCode>
                <c:ptCount val="2"/>
                <c:pt idx="0">
                  <c:v>7.1502590673575131E-2</c:v>
                </c:pt>
                <c:pt idx="1">
                  <c:v>2.218160671263604E-2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22-43B0-B42E-4BAD1880F7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70636991"/>
        <c:axId val="2070641311"/>
      </c:barChart>
      <c:catAx>
        <c:axId val="20706369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0641311"/>
        <c:crosses val="autoZero"/>
        <c:auto val="1"/>
        <c:lblAlgn val="ctr"/>
        <c:lblOffset val="100"/>
        <c:noMultiLvlLbl val="0"/>
      </c:catAx>
      <c:valAx>
        <c:axId val="20706413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06369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620033248278562"/>
          <c:y val="8.3667229096362955E-2"/>
          <c:w val="0.52154995644380731"/>
          <c:h val="0.80467697787776526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591-488C-A414-0495A41C97B8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591-488C-A414-0495A41C97B8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591-488C-A414-0495A41C97B8}"/>
              </c:ext>
            </c:extLst>
          </c:dPt>
          <c:dLbls>
            <c:dLbl>
              <c:idx val="0"/>
              <c:layout>
                <c:manualLayout>
                  <c:x val="-0.14622643319794398"/>
                  <c:y val="-0.1903637183430064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6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600" baseline="0" dirty="0"/>
                      <a:t>73% (</a:t>
                    </a:r>
                    <a:fld id="{6C80E520-E2E9-401E-8CE1-5B11ED2AB9B6}" type="VALUE">
                      <a:rPr lang="en-US" sz="2600" b="1" i="0" u="none" strike="noStrike" kern="1200" baseline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pPr>
                        <a:defRPr sz="2600" b="1"/>
                      </a:pPr>
                      <a:t>[VALUE]</a:t>
                    </a:fld>
                    <a:r>
                      <a:rPr lang="en-US" sz="2600" b="1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t>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347486053024075"/>
                      <c:h val="0.1666597767871305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591-488C-A414-0495A41C97B8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6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7A6AAED-348D-4F4E-81AA-BE68D340C1CA}" type="PERCENTAGE">
                      <a:rPr lang="en-US" sz="2600" baseline="0" smtClean="0"/>
                      <a:pPr>
                        <a:defRPr sz="2600" b="1"/>
                      </a:pPr>
                      <a:t>[PERCENTAGE]</a:t>
                    </a:fld>
                    <a:endParaRPr lang="en-US" sz="2600" baseline="0" dirty="0"/>
                  </a:p>
                  <a:p>
                    <a:pPr>
                      <a:defRPr sz="2600" b="1"/>
                    </a:pPr>
                    <a:r>
                      <a:rPr lang="en-US" sz="2600" baseline="0" dirty="0"/>
                      <a:t>(</a:t>
                    </a:r>
                    <a:fld id="{9D0C8391-BD3B-4AB9-A41F-3BACE75DFF2F}" type="VALUE">
                      <a:rPr lang="en-US" sz="2600" b="1" i="0" u="none" strike="noStrike" kern="1200" baseline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pPr>
                        <a:defRPr sz="2600" b="1"/>
                      </a:pPr>
                      <a:t>[VALUE]</a:t>
                    </a:fld>
                    <a:r>
                      <a:rPr lang="en-US" sz="2600" b="1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t>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106919737894288"/>
                      <c:h val="0.1941311685652290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591-488C-A414-0495A41C97B8}"/>
                </c:ext>
              </c:extLst>
            </c:dLbl>
            <c:dLbl>
              <c:idx val="2"/>
              <c:layout>
                <c:manualLayout>
                  <c:x val="4.4025162683251955E-2"/>
                  <c:y val="9.218178129984147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6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88B0661-4918-4F02-8BD4-B8B297D260F3}" type="PERCENTAGE">
                      <a:rPr lang="en-US" sz="2600" baseline="0" smtClean="0"/>
                      <a:pPr>
                        <a:defRPr sz="2600" b="1"/>
                      </a:pPr>
                      <a:t>[PERCENTAGE]</a:t>
                    </a:fld>
                    <a:endParaRPr lang="en-US" sz="2600" baseline="0" dirty="0"/>
                  </a:p>
                  <a:p>
                    <a:pPr>
                      <a:defRPr sz="2600" b="1"/>
                    </a:pPr>
                    <a:r>
                      <a:rPr lang="en-US" sz="2600" baseline="0" dirty="0"/>
                      <a:t>(</a:t>
                    </a:r>
                    <a:fld id="{8B06BF2F-FA77-467D-B9E0-095DAE41924F}" type="VALUE">
                      <a:rPr lang="en-US" sz="2600" b="1" i="0" u="none" strike="noStrike" kern="1200" baseline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pPr>
                        <a:defRPr sz="2600" b="1"/>
                      </a:pPr>
                      <a:t>[VALUE]</a:t>
                    </a:fld>
                    <a:r>
                      <a:rPr lang="en-US" sz="2600" b="1" i="0" u="none" strike="noStrike" kern="1200" baseline="0" dirty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t>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7437116505362807E-2"/>
                      <c:h val="0.2057302006493150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591-488C-A414-0495A41C97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Sheet1!$A$1:$A$3</c:f>
              <c:strCache>
                <c:ptCount val="3"/>
                <c:pt idx="0">
                  <c:v>Retained</c:v>
                </c:pt>
                <c:pt idx="1">
                  <c:v>Not Retained</c:v>
                </c:pt>
                <c:pt idx="2">
                  <c:v>Moved to Other ACPS Position</c:v>
                </c:pt>
              </c:strCache>
            </c:strRef>
          </c:cat>
          <c:val>
            <c:numRef>
              <c:f>Sheet1!$B$1:$B$3</c:f>
              <c:numCache>
                <c:formatCode>General</c:formatCode>
                <c:ptCount val="3"/>
                <c:pt idx="0">
                  <c:v>186</c:v>
                </c:pt>
                <c:pt idx="1">
                  <c:v>53</c:v>
                </c:pt>
                <c:pt idx="2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591-488C-A414-0495A41C97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10572860232922648"/>
          <c:y val="0.92439238845144356"/>
          <c:w val="0.7885426738289435"/>
          <c:h val="6.6083802024746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B8F0667-3E93-46D1-80DE-C37A4A12DA23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763805E-C427-486E-972E-BAC4E9D09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5710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BDBF54F-DD5E-41E3-B298-C09D2FE94154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D9376AB-7AAD-4E3D-B20A-9DC1FC1FC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588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0DEA9-51E6-4649-859B-9E50AE90807C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BBB5D-697D-4AF7-AFEB-0B70D6560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085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0DEA9-51E6-4649-859B-9E50AE90807C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BBB5D-697D-4AF7-AFEB-0B70D6560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955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0DEA9-51E6-4649-859B-9E50AE90807C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BBB5D-697D-4AF7-AFEB-0B70D6560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71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0DEA9-51E6-4649-859B-9E50AE90807C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BBB5D-697D-4AF7-AFEB-0B70D6560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297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0DEA9-51E6-4649-859B-9E50AE90807C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BBB5D-697D-4AF7-AFEB-0B70D6560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735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0DEA9-51E6-4649-859B-9E50AE90807C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BBB5D-697D-4AF7-AFEB-0B70D6560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771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0DEA9-51E6-4649-859B-9E50AE90807C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BBB5D-697D-4AF7-AFEB-0B70D6560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715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0DEA9-51E6-4649-859B-9E50AE90807C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BBB5D-697D-4AF7-AFEB-0B70D6560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147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0DEA9-51E6-4649-859B-9E50AE90807C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BBB5D-697D-4AF7-AFEB-0B70D6560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68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0DEA9-51E6-4649-859B-9E50AE90807C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BBB5D-697D-4AF7-AFEB-0B70D6560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780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0DEA9-51E6-4649-859B-9E50AE90807C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BBB5D-697D-4AF7-AFEB-0B70D6560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193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0DEA9-51E6-4649-859B-9E50AE90807C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BBB5D-697D-4AF7-AFEB-0B70D6560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553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livingwage.mit.edu/counties/51003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BF1D59-55A5-DBB7-DD97-FA9B4C04FD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752599"/>
          </a:xfrm>
        </p:spPr>
        <p:txBody>
          <a:bodyPr>
            <a:noAutofit/>
          </a:bodyPr>
          <a:lstStyle/>
          <a:p>
            <a:r>
              <a:rPr lang="en-US" sz="3600" b="1" dirty="0"/>
              <a:t>Albemarle County Special Education Parent Advisory Committee </a:t>
            </a:r>
            <a:br>
              <a:rPr lang="en-US" sz="3600" b="1" dirty="0"/>
            </a:br>
            <a:r>
              <a:rPr lang="en-US" sz="3600" b="1" dirty="0"/>
              <a:t>(SEAC)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9CBD134-2FF0-759C-8369-5DD2E307C1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220980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dirty="0">
                <a:solidFill>
                  <a:schemeClr val="tx1"/>
                </a:solidFill>
              </a:rPr>
              <a:t>Presentation to the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Albemarle County School Board</a:t>
            </a:r>
          </a:p>
          <a:p>
            <a:r>
              <a:rPr lang="en-US" dirty="0">
                <a:solidFill>
                  <a:schemeClr val="tx1"/>
                </a:solidFill>
              </a:rPr>
              <a:t>December 12, 2024</a:t>
            </a:r>
          </a:p>
        </p:txBody>
      </p:sp>
    </p:spTree>
    <p:extLst>
      <p:ext uri="{BB962C8B-B14F-4D97-AF65-F5344CB8AC3E}">
        <p14:creationId xmlns:p14="http://schemas.microsoft.com/office/powerpoint/2010/main" val="3244277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D312E-FF58-45C3-0EF9-CB35AFFEE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 Results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2DF4828-D8B2-5498-16FA-79E635B140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330301"/>
            <a:ext cx="8229600" cy="3065761"/>
          </a:xfrm>
        </p:spPr>
      </p:pic>
    </p:spTree>
    <p:extLst>
      <p:ext uri="{BB962C8B-B14F-4D97-AF65-F5344CB8AC3E}">
        <p14:creationId xmlns:p14="http://schemas.microsoft.com/office/powerpoint/2010/main" val="319096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4CA4C-BF53-7322-FB7C-394F3C0DB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 Results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21F629E-6C6D-7C59-DE80-F3EB5BF17F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382199"/>
            <a:ext cx="8229600" cy="2961965"/>
          </a:xfrm>
        </p:spPr>
      </p:pic>
    </p:spTree>
    <p:extLst>
      <p:ext uri="{BB962C8B-B14F-4D97-AF65-F5344CB8AC3E}">
        <p14:creationId xmlns:p14="http://schemas.microsoft.com/office/powerpoint/2010/main" val="3822187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0D7A8-A371-B939-BADD-42C6A8F11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 Results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F5C27D0-ABFE-3E0F-2D07-B124C9AD6C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316937"/>
            <a:ext cx="8229600" cy="3092489"/>
          </a:xfrm>
        </p:spPr>
      </p:pic>
    </p:spTree>
    <p:extLst>
      <p:ext uri="{BB962C8B-B14F-4D97-AF65-F5344CB8AC3E}">
        <p14:creationId xmlns:p14="http://schemas.microsoft.com/office/powerpoint/2010/main" val="4278274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31455-3002-EBA0-67D8-E9701A1B2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7A1E5-2DB5-D1E0-E16B-10CA487FE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marL="514350" indent="-514350">
              <a:spcAft>
                <a:spcPts val="1800"/>
              </a:spcAft>
              <a:buAutoNum type="arabicPeriod"/>
            </a:pPr>
            <a:r>
              <a:rPr lang="en-US" b="1" u="sng" dirty="0"/>
              <a:t>Increase Support for Meaningful Inclusion</a:t>
            </a:r>
          </a:p>
          <a:p>
            <a:pPr>
              <a:spcAft>
                <a:spcPts val="1800"/>
              </a:spcAft>
            </a:pPr>
            <a:r>
              <a:rPr lang="en-US" b="1" dirty="0"/>
              <a:t>Add a position for a learning specialist</a:t>
            </a:r>
          </a:p>
          <a:p>
            <a:pPr>
              <a:spcAft>
                <a:spcPts val="1800"/>
              </a:spcAft>
            </a:pPr>
            <a:r>
              <a:rPr lang="en-US" b="1" dirty="0"/>
              <a:t>Add a position for a behavioral specialist</a:t>
            </a:r>
            <a:endParaRPr lang="en-US" dirty="0"/>
          </a:p>
          <a:p>
            <a:pPr lvl="1" indent="-401638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2700" dirty="0"/>
              <a:t>Both specialists would serve as coach to general and special education teachers regarding accommodations for academics and behavior.</a:t>
            </a:r>
          </a:p>
        </p:txBody>
      </p:sp>
    </p:spTree>
    <p:extLst>
      <p:ext uri="{BB962C8B-B14F-4D97-AF65-F5344CB8AC3E}">
        <p14:creationId xmlns:p14="http://schemas.microsoft.com/office/powerpoint/2010/main" val="3672217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3A2C98C-5397-295E-4B4B-A5A5A4586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Disproportionality in School Discipline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9415FA7-1DD5-876A-C563-63D233E857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/>
        </p:blipFill>
        <p:spPr>
          <a:xfrm>
            <a:off x="1992406" y="2116153"/>
            <a:ext cx="2640673" cy="4525963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FB679A7-F326-72F7-A7C3-E9D152512C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2670" y="2209800"/>
            <a:ext cx="2231394" cy="439245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5462D3D-D447-F1B5-63EF-E995627789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98109"/>
            <a:ext cx="9144000" cy="711691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24F4062D-E34F-CA10-3A2A-914BF72A5A81}"/>
              </a:ext>
            </a:extLst>
          </p:cNvPr>
          <p:cNvSpPr/>
          <p:nvPr/>
        </p:nvSpPr>
        <p:spPr>
          <a:xfrm>
            <a:off x="3312742" y="6037129"/>
            <a:ext cx="3633230" cy="4166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232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04726-3244-ACA8-720C-521B060B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Disproportionality in School Discipline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FB962605-A3AD-3D59-761F-611DB0B8D5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8338547"/>
              </p:ext>
            </p:extLst>
          </p:nvPr>
        </p:nvGraphicFramePr>
        <p:xfrm>
          <a:off x="838200" y="1676400"/>
          <a:ext cx="6934200" cy="4602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D5288F4B-6398-E4C7-DFE0-E15BFC3F9B1A}"/>
              </a:ext>
            </a:extLst>
          </p:cNvPr>
          <p:cNvSpPr txBox="1"/>
          <p:nvPr/>
        </p:nvSpPr>
        <p:spPr>
          <a:xfrm>
            <a:off x="1447800" y="6537324"/>
            <a:ext cx="624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Source:  2024 State of the Division Report</a:t>
            </a:r>
          </a:p>
        </p:txBody>
      </p:sp>
    </p:spTree>
    <p:extLst>
      <p:ext uri="{BB962C8B-B14F-4D97-AF65-F5344CB8AC3E}">
        <p14:creationId xmlns:p14="http://schemas.microsoft.com/office/powerpoint/2010/main" val="22433511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E513A-6815-4687-EC77-D6FE226E4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0BDC3-23A1-7B96-79A5-2290AA996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pPr marL="514350" indent="-514350">
              <a:spcAft>
                <a:spcPts val="1200"/>
              </a:spcAft>
              <a:buAutoNum type="arabicPeriod" startAt="2"/>
            </a:pPr>
            <a:r>
              <a:rPr lang="en-US" b="1" u="sng" dirty="0"/>
              <a:t>Increase Support and Retention for Special Education Teaching Assistants (TAs)</a:t>
            </a:r>
          </a:p>
          <a:p>
            <a:pPr>
              <a:spcAft>
                <a:spcPts val="1200"/>
              </a:spcAft>
            </a:pPr>
            <a:r>
              <a:rPr lang="en-US" sz="2800" b="1" dirty="0"/>
              <a:t>Include TAs in Professional Learning Community time</a:t>
            </a:r>
          </a:p>
          <a:p>
            <a:pPr>
              <a:spcAft>
                <a:spcPts val="1200"/>
              </a:spcAft>
            </a:pPr>
            <a:r>
              <a:rPr lang="en-US" sz="2800" b="1" dirty="0"/>
              <a:t>Include TAs in shared planning time w/teachers</a:t>
            </a:r>
          </a:p>
          <a:p>
            <a:pPr>
              <a:spcAft>
                <a:spcPts val="1200"/>
              </a:spcAft>
            </a:pPr>
            <a:r>
              <a:rPr lang="en-US" sz="2800" b="1" dirty="0"/>
              <a:t>Increase paid professional development days for TAs</a:t>
            </a:r>
          </a:p>
          <a:p>
            <a:pPr>
              <a:spcAft>
                <a:spcPts val="1200"/>
              </a:spcAft>
            </a:pPr>
            <a:r>
              <a:rPr lang="en-US" sz="2800" b="1" dirty="0"/>
              <a:t>Analyze compensation rate for TAs</a:t>
            </a:r>
          </a:p>
          <a:p>
            <a:pPr>
              <a:spcAft>
                <a:spcPts val="1200"/>
              </a:spcAft>
            </a:pPr>
            <a:endParaRPr lang="en-US" b="1" dirty="0"/>
          </a:p>
          <a:p>
            <a:pPr lvl="1"/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379131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2A01C-8F7D-874E-C491-45BCF46F7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Education TA Pay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CD2A9E-76F3-585B-35B3-F195EAEA5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sz="3000" dirty="0"/>
              <a:t>Currently $17.50/hour to $21.25/hour</a:t>
            </a:r>
          </a:p>
          <a:p>
            <a:endParaRPr lang="en-US" sz="3000" dirty="0"/>
          </a:p>
          <a:p>
            <a:r>
              <a:rPr lang="en-US" sz="3000" dirty="0"/>
              <a:t>Annual salary:  $24,018 to $29,165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/>
              <a:t> For 7.5 hours/day, 183 work days</a:t>
            </a:r>
          </a:p>
          <a:p>
            <a:pPr lvl="1"/>
            <a:endParaRPr lang="en-US" sz="2600" dirty="0"/>
          </a:p>
          <a:p>
            <a:r>
              <a:rPr lang="en-US" sz="3000" dirty="0"/>
              <a:t>Living Wage for Albemarle County (</a:t>
            </a:r>
            <a:r>
              <a:rPr lang="en-US" sz="3000" dirty="0">
                <a:hlinkClick r:id="rId2"/>
              </a:rPr>
              <a:t>MIT</a:t>
            </a:r>
            <a:r>
              <a:rPr lang="en-US" sz="3000" dirty="0"/>
              <a:t>):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/>
              <a:t> $25.20/hour for 1 adult, no children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/>
              <a:t> $29.64/hour for 2 adults (both working), 2 children</a:t>
            </a: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10645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AC31B-F1CF-0276-E8DB-44C37C876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Special Education TA Retention Rate (Nov. 2023 – Nov. 2024)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001163F-E97B-768F-6E13-8B20EBD72B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872774"/>
              </p:ext>
            </p:extLst>
          </p:nvPr>
        </p:nvGraphicFramePr>
        <p:xfrm>
          <a:off x="457201" y="1276135"/>
          <a:ext cx="8077199" cy="5200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FCAEEDB-54FF-5A97-16AB-730D0065EA1F}"/>
              </a:ext>
            </a:extLst>
          </p:cNvPr>
          <p:cNvSpPr txBox="1"/>
          <p:nvPr/>
        </p:nvSpPr>
        <p:spPr>
          <a:xfrm>
            <a:off x="1371600" y="6550223"/>
            <a:ext cx="632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Source:  11/27/24 email from Dan Redding, Executive Director of Human Resources</a:t>
            </a:r>
          </a:p>
        </p:txBody>
      </p:sp>
    </p:spTree>
    <p:extLst>
      <p:ext uri="{BB962C8B-B14F-4D97-AF65-F5344CB8AC3E}">
        <p14:creationId xmlns:p14="http://schemas.microsoft.com/office/powerpoint/2010/main" val="32290791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1901A-B130-FB0A-0233-50758B9CC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3392FB-143B-D512-E4C2-92B78AA93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marL="514350" indent="-514350">
              <a:spcAft>
                <a:spcPts val="1200"/>
              </a:spcAft>
              <a:buFont typeface="+mj-lt"/>
              <a:buAutoNum type="arabicPeriod" startAt="3"/>
            </a:pPr>
            <a:r>
              <a:rPr lang="en-US" b="1" u="sng" dirty="0"/>
              <a:t>Special Education Services for </a:t>
            </a:r>
            <a:br>
              <a:rPr lang="en-US" b="1" u="sng" dirty="0"/>
            </a:br>
            <a:r>
              <a:rPr lang="en-US" b="1" u="sng" dirty="0"/>
              <a:t>Specialized Schools</a:t>
            </a:r>
          </a:p>
          <a:p>
            <a:pPr>
              <a:spcAft>
                <a:spcPts val="1200"/>
              </a:spcAft>
            </a:pPr>
            <a:r>
              <a:rPr lang="en-US" sz="3000" b="1" dirty="0"/>
              <a:t>Evaluate whether additional special education teachers and/or TAs are needed at Center I</a:t>
            </a:r>
            <a:r>
              <a:rPr lang="en-US" sz="3000" dirty="0"/>
              <a:t> 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600" dirty="0"/>
              <a:t> Currently 1 teacher, no TAs for up to 250 students</a:t>
            </a:r>
          </a:p>
          <a:p>
            <a:pPr>
              <a:spcAft>
                <a:spcPts val="1200"/>
              </a:spcAft>
            </a:pPr>
            <a:r>
              <a:rPr lang="en-US" sz="3000" b="1" dirty="0"/>
              <a:t>Evaluate whether needs of Post High students are being met</a:t>
            </a:r>
            <a:endParaRPr lang="en-US" sz="3000" dirty="0"/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600" b="1" dirty="0"/>
              <a:t> </a:t>
            </a:r>
            <a:r>
              <a:rPr lang="en-US" sz="2600" dirty="0"/>
              <a:t>Based on comments in family surveys</a:t>
            </a:r>
            <a:endParaRPr lang="en-US" sz="2600" b="1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97499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165CF-21E1-0A95-3410-0498C00B3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86859-33A8-C4BA-38EE-6A6CF2FFF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81600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/>
              <a:t>“Advise the local school division of needs in the education of children with disabilities”;</a:t>
            </a:r>
          </a:p>
          <a:p>
            <a:endParaRPr lang="en-US" sz="2800" dirty="0"/>
          </a:p>
          <a:p>
            <a:r>
              <a:rPr lang="en-US" sz="2800" dirty="0"/>
              <a:t>“Participate in the development of priorities and strategies for meeting the identified needs of children with disabilities”;</a:t>
            </a:r>
          </a:p>
          <a:p>
            <a:endParaRPr lang="en-US" sz="2800" dirty="0"/>
          </a:p>
          <a:p>
            <a:r>
              <a:rPr lang="en-US" sz="2800" dirty="0"/>
              <a:t>“Submit periodic reports and recommendations regarding the education of children with disabilities … to the local school board”; 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“Review the policies and procedures for the provision of special education and related services prior to submission to the local school board”; and</a:t>
            </a:r>
          </a:p>
          <a:p>
            <a:endParaRPr lang="en-US" sz="2800" dirty="0"/>
          </a:p>
          <a:p>
            <a:r>
              <a:rPr lang="en-US" sz="2800" dirty="0"/>
              <a:t>“Participate in the review of the local school division's annual plan.”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/>
              <a:t>8 Virginia Administrative Code 20-81-230(D)</a:t>
            </a:r>
          </a:p>
        </p:txBody>
      </p:sp>
    </p:spTree>
    <p:extLst>
      <p:ext uri="{BB962C8B-B14F-4D97-AF65-F5344CB8AC3E}">
        <p14:creationId xmlns:p14="http://schemas.microsoft.com/office/powerpoint/2010/main" val="26278440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6DBEF6-DFB4-DA45-80B3-03FAA116CE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42803-BF6D-AF5D-0539-A34F11EEF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F85C0C-0EBC-CF7F-B0A7-F811C1022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marL="514350" indent="-514350">
              <a:spcAft>
                <a:spcPts val="1800"/>
              </a:spcAft>
              <a:buFont typeface="+mj-lt"/>
              <a:buAutoNum type="arabicPeriod" startAt="4"/>
            </a:pPr>
            <a:r>
              <a:rPr lang="en-US" b="1" u="sng" dirty="0"/>
              <a:t>Increased Support for Math Education</a:t>
            </a:r>
          </a:p>
          <a:p>
            <a:pPr lvl="1" indent="-401638">
              <a:spcBef>
                <a:spcPts val="120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dirty="0"/>
              <a:t>Large and persistent achievement gap in math  SOL pass rates for students with disabilities</a:t>
            </a:r>
          </a:p>
          <a:p>
            <a:pPr lvl="1" indent="-401638">
              <a:spcBef>
                <a:spcPts val="120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dirty="0"/>
              <a:t>Survey respondents noted struggles of children with disabilities in math</a:t>
            </a:r>
          </a:p>
          <a:p>
            <a:pPr lvl="1" indent="-401638">
              <a:spcBef>
                <a:spcPts val="120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dirty="0"/>
              <a:t>Some survey respondents hired private math tutors at their own expense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59805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9A716F-59CD-F3F4-009F-0A1638937D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F7D05-0DFE-9F8A-BED5-FC62CE464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7B6C7-89B1-C423-6BFD-E9BCBA04E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lnSpcReduction="10000"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 startAt="5"/>
            </a:pPr>
            <a:r>
              <a:rPr lang="en-US" b="1" u="sng" dirty="0"/>
              <a:t>Accessibility Issues</a:t>
            </a:r>
          </a:p>
          <a:p>
            <a:pPr>
              <a:spcAft>
                <a:spcPts val="1200"/>
              </a:spcAft>
            </a:pPr>
            <a:r>
              <a:rPr lang="en-US" sz="2800" b="1" dirty="0"/>
              <a:t>Conduct accessibility and inclusion audit for all school buildings and school grounds 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b="1" dirty="0"/>
              <a:t> </a:t>
            </a:r>
            <a:r>
              <a:rPr lang="en-US" sz="2400" dirty="0"/>
              <a:t>Include professionals, community members, and students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b="1" dirty="0"/>
              <a:t> </a:t>
            </a:r>
            <a:r>
              <a:rPr lang="en-US" sz="2400" dirty="0"/>
              <a:t>Share results of audit with SEAC and public 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b="1" dirty="0"/>
              <a:t> </a:t>
            </a:r>
            <a:r>
              <a:rPr lang="en-US" sz="2400" dirty="0"/>
              <a:t>Use results to inform building repairs and upgrade plans </a:t>
            </a:r>
            <a:endParaRPr lang="en-US" sz="2400" b="1" dirty="0"/>
          </a:p>
          <a:p>
            <a:pPr>
              <a:spcAft>
                <a:spcPts val="1200"/>
              </a:spcAft>
            </a:pPr>
            <a:r>
              <a:rPr lang="en-US" sz="2800" b="1" dirty="0"/>
              <a:t>Conduct audit related to ability of students, teachers, and staff with disabilities to safely evaluate all school facilities </a:t>
            </a:r>
          </a:p>
        </p:txBody>
      </p:sp>
    </p:spTree>
    <p:extLst>
      <p:ext uri="{BB962C8B-B14F-4D97-AF65-F5344CB8AC3E}">
        <p14:creationId xmlns:p14="http://schemas.microsoft.com/office/powerpoint/2010/main" val="2622472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BD540-F04B-F086-B76F-20926A2F5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514600"/>
            <a:ext cx="8229600" cy="1371600"/>
          </a:xfrm>
        </p:spPr>
        <p:txBody>
          <a:bodyPr>
            <a:normAutofit/>
          </a:bodyPr>
          <a:lstStyle/>
          <a:p>
            <a:r>
              <a:rPr lang="en-US" sz="6000" b="1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386539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82486-817B-2A35-7DB6-FAE3ED340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894"/>
            <a:ext cx="8229600" cy="1143000"/>
          </a:xfrm>
        </p:spPr>
        <p:txBody>
          <a:bodyPr/>
          <a:lstStyle/>
          <a:p>
            <a:r>
              <a:rPr lang="en-US" dirty="0"/>
              <a:t>2024-25 SEAC Membership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4DB35A-4EF1-24A7-C948-8AF71D8AE8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36712"/>
          <a:stretch/>
        </p:blipFill>
        <p:spPr>
          <a:xfrm>
            <a:off x="2819400" y="1175785"/>
            <a:ext cx="3291764" cy="276244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129996-3795-9A03-46F0-2A1167B1944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6712"/>
          <a:stretch/>
        </p:blipFill>
        <p:spPr>
          <a:xfrm>
            <a:off x="2819400" y="3938225"/>
            <a:ext cx="3291764" cy="287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384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EAA8C-79DD-3B08-A73C-2411983F6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CFB8D-CFE9-E4EA-06B6-E9255292DA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Aft>
                <a:spcPts val="2400"/>
              </a:spcAft>
            </a:pPr>
            <a:r>
              <a:rPr lang="en-US" dirty="0"/>
              <a:t>SEAC Family Survey (2024)</a:t>
            </a:r>
          </a:p>
          <a:p>
            <a:pPr>
              <a:spcAft>
                <a:spcPts val="2400"/>
              </a:spcAft>
            </a:pPr>
            <a:r>
              <a:rPr lang="en-US" dirty="0"/>
              <a:t>Family Council Family Survey (2024)</a:t>
            </a:r>
          </a:p>
          <a:p>
            <a:pPr>
              <a:spcAft>
                <a:spcPts val="2400"/>
              </a:spcAft>
            </a:pPr>
            <a:r>
              <a:rPr lang="en-US" dirty="0"/>
              <a:t>Virginia Standards of Learning (SOL) Assessments (2021-24)</a:t>
            </a:r>
          </a:p>
          <a:p>
            <a:pPr>
              <a:spcAft>
                <a:spcPts val="2400"/>
              </a:spcAft>
            </a:pPr>
            <a:r>
              <a:rPr lang="en-US" dirty="0"/>
              <a:t>2024 State of the Division Report</a:t>
            </a:r>
          </a:p>
          <a:p>
            <a:pPr>
              <a:spcAft>
                <a:spcPts val="2400"/>
              </a:spcAft>
            </a:pPr>
            <a:r>
              <a:rPr lang="en-US" dirty="0"/>
              <a:t>Other sources as indicated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374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1583B-D43E-FDB0-BBBC-FA6A4580D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SEAC Family Survey (2024)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5D8F5-1533-AA90-3117-1CF9E4926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Open to all families with a child receiving special education services from ACPS</a:t>
            </a:r>
          </a:p>
          <a:p>
            <a:endParaRPr lang="en-US" dirty="0"/>
          </a:p>
          <a:p>
            <a:r>
              <a:rPr lang="en-US" dirty="0"/>
              <a:t>Distributed &amp; administered in October 2024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Email and text messages by ACPS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Flyers, social media &amp; school officials by SEAC</a:t>
            </a:r>
          </a:p>
          <a:p>
            <a:endParaRPr lang="en-US" dirty="0"/>
          </a:p>
          <a:p>
            <a:r>
              <a:rPr lang="en-US" dirty="0"/>
              <a:t>363 responses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33% increase over last year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20% response rate (1804 students w/disabilities)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302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71AA26-C325-9793-5438-39BA7923F2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6DB90-4BC9-33F5-B3E9-E318D96BF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SEAC Family Survey (2024)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FE67183-A10D-CC39-DE08-E2AB4B1D56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752600"/>
            <a:ext cx="8305800" cy="4219642"/>
          </a:xfrm>
        </p:spPr>
      </p:pic>
    </p:spTree>
    <p:extLst>
      <p:ext uri="{BB962C8B-B14F-4D97-AF65-F5344CB8AC3E}">
        <p14:creationId xmlns:p14="http://schemas.microsoft.com/office/powerpoint/2010/main" val="3718704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84DD1-BEE8-936C-99DA-56C646ED6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SEAC Family Survey (2024)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2592332-A86B-CA9C-8EC8-DE359BC5FE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495547"/>
            <a:ext cx="8534400" cy="5087815"/>
          </a:xfrm>
        </p:spPr>
      </p:pic>
    </p:spTree>
    <p:extLst>
      <p:ext uri="{BB962C8B-B14F-4D97-AF65-F5344CB8AC3E}">
        <p14:creationId xmlns:p14="http://schemas.microsoft.com/office/powerpoint/2010/main" val="1295083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06BEE-ED22-608B-2FE3-9503C4B66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SEAC Family Survey (2024)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F59BEB1-2DE9-BC03-414A-CB86CEBE98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524000"/>
            <a:ext cx="8740346" cy="4952599"/>
          </a:xfrm>
        </p:spPr>
      </p:pic>
    </p:spTree>
    <p:extLst>
      <p:ext uri="{BB962C8B-B14F-4D97-AF65-F5344CB8AC3E}">
        <p14:creationId xmlns:p14="http://schemas.microsoft.com/office/powerpoint/2010/main" val="872778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6151C-CFC7-90CF-639E-B5D4A84A4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SEAC Family Survey (2024)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F9B0DAF-AAD0-B59B-D68F-C8D855A57A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" y="1403222"/>
            <a:ext cx="8839200" cy="4945008"/>
          </a:xfrm>
        </p:spPr>
      </p:pic>
    </p:spTree>
    <p:extLst>
      <p:ext uri="{BB962C8B-B14F-4D97-AF65-F5344CB8AC3E}">
        <p14:creationId xmlns:p14="http://schemas.microsoft.com/office/powerpoint/2010/main" val="5223982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3532</TotalTime>
  <Words>626</Words>
  <Application>Microsoft Office PowerPoint</Application>
  <PresentationFormat>On-screen Show (4:3)</PresentationFormat>
  <Paragraphs>91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Wingdings</vt:lpstr>
      <vt:lpstr>Office Theme</vt:lpstr>
      <vt:lpstr>Albemarle County Special Education Parent Advisory Committee  (SEAC)</vt:lpstr>
      <vt:lpstr>Our Mission</vt:lpstr>
      <vt:lpstr>2024-25 SEAC Membership</vt:lpstr>
      <vt:lpstr>Data Sources</vt:lpstr>
      <vt:lpstr>SEAC Family Survey (2024)</vt:lpstr>
      <vt:lpstr>SEAC Family Survey (2024)</vt:lpstr>
      <vt:lpstr>SEAC Family Survey (2024)</vt:lpstr>
      <vt:lpstr>SEAC Family Survey (2024)</vt:lpstr>
      <vt:lpstr>SEAC Family Survey (2024)</vt:lpstr>
      <vt:lpstr>SOL Results</vt:lpstr>
      <vt:lpstr>SOL Results</vt:lpstr>
      <vt:lpstr>SOL Results</vt:lpstr>
      <vt:lpstr>Recommendations</vt:lpstr>
      <vt:lpstr>Disproportionality in School Discipline</vt:lpstr>
      <vt:lpstr>Disproportionality in School Discipline</vt:lpstr>
      <vt:lpstr>Recommendations</vt:lpstr>
      <vt:lpstr>Special Education TA Pay</vt:lpstr>
      <vt:lpstr>Special Education TA Retention Rate (Nov. 2023 – Nov. 2024)</vt:lpstr>
      <vt:lpstr>Recommendations</vt:lpstr>
      <vt:lpstr>Recommendations</vt:lpstr>
      <vt:lpstr>Recommendations</vt:lpstr>
      <vt:lpstr>Thank You!</vt:lpstr>
    </vt:vector>
  </TitlesOfParts>
  <Company>Washington &amp; Lee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Patent Prosecution</dc:title>
  <dc:creator>Chris Seaman</dc:creator>
  <cp:lastModifiedBy>Christine Thompson</cp:lastModifiedBy>
  <cp:revision>173</cp:revision>
  <cp:lastPrinted>2022-11-10T14:02:56Z</cp:lastPrinted>
  <dcterms:created xsi:type="dcterms:W3CDTF">2013-02-12T00:20:54Z</dcterms:created>
  <dcterms:modified xsi:type="dcterms:W3CDTF">2024-12-03T18:53:35Z</dcterms:modified>
</cp:coreProperties>
</file>